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0F7E540-B9D6-4F5F-B71A-FEC0056F7ABB}" type="datetimeFigureOut">
              <a:rPr lang="ar-IQ" smtClean="0"/>
              <a:t>09/04/1440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00081D9-8D55-449F-9195-40C92277EF5E}" type="slidenum">
              <a:rPr lang="ar-IQ" smtClean="0"/>
              <a:t>‹#›</a:t>
            </a:fld>
            <a:endParaRPr lang="ar-IQ"/>
          </a:p>
        </p:txBody>
      </p:sp>
    </p:spTree>
    <p:extLst>
      <p:ext uri="{BB962C8B-B14F-4D97-AF65-F5344CB8AC3E}">
        <p14:creationId xmlns:p14="http://schemas.microsoft.com/office/powerpoint/2010/main" val="122771753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1</a:t>
            </a:fld>
            <a:endParaRPr lang="ar-IQ">
              <a:solidFill>
                <a:prstClr val="black"/>
              </a:solidFill>
            </a:endParaRPr>
          </a:p>
        </p:txBody>
      </p:sp>
    </p:spTree>
    <p:extLst>
      <p:ext uri="{BB962C8B-B14F-4D97-AF65-F5344CB8AC3E}">
        <p14:creationId xmlns:p14="http://schemas.microsoft.com/office/powerpoint/2010/main" val="1923418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2</a:t>
            </a:fld>
            <a:endParaRPr lang="ar-IQ">
              <a:solidFill>
                <a:prstClr val="black"/>
              </a:solidFill>
            </a:endParaRPr>
          </a:p>
        </p:txBody>
      </p:sp>
    </p:spTree>
    <p:extLst>
      <p:ext uri="{BB962C8B-B14F-4D97-AF65-F5344CB8AC3E}">
        <p14:creationId xmlns:p14="http://schemas.microsoft.com/office/powerpoint/2010/main" val="1152791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3</a:t>
            </a:fld>
            <a:endParaRPr lang="ar-IQ">
              <a:solidFill>
                <a:prstClr val="black"/>
              </a:solidFill>
            </a:endParaRPr>
          </a:p>
        </p:txBody>
      </p:sp>
    </p:spTree>
    <p:extLst>
      <p:ext uri="{BB962C8B-B14F-4D97-AF65-F5344CB8AC3E}">
        <p14:creationId xmlns:p14="http://schemas.microsoft.com/office/powerpoint/2010/main" val="4268227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4</a:t>
            </a:fld>
            <a:endParaRPr lang="ar-IQ">
              <a:solidFill>
                <a:prstClr val="black"/>
              </a:solidFill>
            </a:endParaRPr>
          </a:p>
        </p:txBody>
      </p:sp>
    </p:spTree>
    <p:extLst>
      <p:ext uri="{BB962C8B-B14F-4D97-AF65-F5344CB8AC3E}">
        <p14:creationId xmlns:p14="http://schemas.microsoft.com/office/powerpoint/2010/main" val="457711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5</a:t>
            </a:fld>
            <a:endParaRPr lang="ar-IQ">
              <a:solidFill>
                <a:prstClr val="black"/>
              </a:solidFill>
            </a:endParaRPr>
          </a:p>
        </p:txBody>
      </p:sp>
    </p:spTree>
    <p:extLst>
      <p:ext uri="{BB962C8B-B14F-4D97-AF65-F5344CB8AC3E}">
        <p14:creationId xmlns:p14="http://schemas.microsoft.com/office/powerpoint/2010/main" val="3864259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6</a:t>
            </a:fld>
            <a:endParaRPr lang="ar-IQ">
              <a:solidFill>
                <a:prstClr val="black"/>
              </a:solidFill>
            </a:endParaRPr>
          </a:p>
        </p:txBody>
      </p:sp>
    </p:spTree>
    <p:extLst>
      <p:ext uri="{BB962C8B-B14F-4D97-AF65-F5344CB8AC3E}">
        <p14:creationId xmlns:p14="http://schemas.microsoft.com/office/powerpoint/2010/main" val="296239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7</a:t>
            </a:fld>
            <a:endParaRPr lang="ar-IQ">
              <a:solidFill>
                <a:prstClr val="black"/>
              </a:solidFill>
            </a:endParaRPr>
          </a:p>
        </p:txBody>
      </p:sp>
    </p:spTree>
    <p:extLst>
      <p:ext uri="{BB962C8B-B14F-4D97-AF65-F5344CB8AC3E}">
        <p14:creationId xmlns:p14="http://schemas.microsoft.com/office/powerpoint/2010/main" val="3962996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8</a:t>
            </a:fld>
            <a:endParaRPr lang="ar-IQ">
              <a:solidFill>
                <a:prstClr val="black"/>
              </a:solidFill>
            </a:endParaRPr>
          </a:p>
        </p:txBody>
      </p:sp>
    </p:spTree>
    <p:extLst>
      <p:ext uri="{BB962C8B-B14F-4D97-AF65-F5344CB8AC3E}">
        <p14:creationId xmlns:p14="http://schemas.microsoft.com/office/powerpoint/2010/main" val="1101530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pPr/>
              <a:t>09/04/1440</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solidFill>
                <a:srgbClr val="94C600"/>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solidFill>
                  <a:srgbClr val="94C600"/>
                </a:solidFill>
              </a:rPr>
              <a:pPr/>
              <a:t>‹#›</a:t>
            </a:fld>
            <a:endParaRPr lang="ar-SA">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503075511"/>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868097231"/>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679048908"/>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738657334"/>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986840090"/>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Footer Placeholder 5"/>
          <p:cNvSpPr>
            <a:spLocks noGrp="1"/>
          </p:cNvSpPr>
          <p:nvPr>
            <p:ph type="ftr" sz="quarter" idx="11"/>
          </p:nvPr>
        </p:nvSpPr>
        <p:spPr/>
        <p:txBody>
          <a:bodyPr/>
          <a:lstStyle/>
          <a:p>
            <a:endParaRPr lang="ar-SA">
              <a:solidFill>
                <a:srgbClr val="94C600"/>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2635851782"/>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8" name="Footer Placeholder 7"/>
          <p:cNvSpPr>
            <a:spLocks noGrp="1"/>
          </p:cNvSpPr>
          <p:nvPr>
            <p:ph type="ftr" sz="quarter" idx="11"/>
          </p:nvPr>
        </p:nvSpPr>
        <p:spPr/>
        <p:txBody>
          <a:bodyPr/>
          <a:lstStyle/>
          <a:p>
            <a:endParaRPr lang="ar-SA">
              <a:solidFill>
                <a:srgbClr val="94C600"/>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75193996"/>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4" name="Footer Placeholder 3"/>
          <p:cNvSpPr>
            <a:spLocks noGrp="1"/>
          </p:cNvSpPr>
          <p:nvPr>
            <p:ph type="ftr" sz="quarter" idx="11"/>
          </p:nvPr>
        </p:nvSpPr>
        <p:spPr/>
        <p:txBody>
          <a:bodyPr/>
          <a:lstStyle/>
          <a:p>
            <a:endParaRPr lang="ar-SA">
              <a:solidFill>
                <a:srgbClr val="94C600"/>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457170521"/>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3" name="Footer Placeholder 2"/>
          <p:cNvSpPr>
            <a:spLocks noGrp="1"/>
          </p:cNvSpPr>
          <p:nvPr>
            <p:ph type="ftr" sz="quarter" idx="11"/>
          </p:nvPr>
        </p:nvSpPr>
        <p:spPr/>
        <p:txBody>
          <a:bodyPr/>
          <a:lstStyle/>
          <a:p>
            <a:endParaRPr lang="ar-SA">
              <a:solidFill>
                <a:srgbClr val="94C600"/>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663649313"/>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solidFill>
                <a:srgbClr val="94C600"/>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extLst>
      <p:ext uri="{BB962C8B-B14F-4D97-AF65-F5344CB8AC3E}">
        <p14:creationId xmlns:p14="http://schemas.microsoft.com/office/powerpoint/2010/main" val="4199311365"/>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solidFill>
                <a:srgbClr val="94C600"/>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62481291"/>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pPr/>
              <a:t>09/04/1440</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solidFill>
                <a:srgbClr val="94C600"/>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5115205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620688"/>
            <a:ext cx="6777317" cy="5211941"/>
          </a:xfrm>
        </p:spPr>
        <p:txBody>
          <a:bodyPr>
            <a:normAutofit fontScale="47500" lnSpcReduction="20000"/>
          </a:bodyPr>
          <a:lstStyle/>
          <a:p>
            <a:r>
              <a:rPr lang="ar-SA" dirty="0"/>
              <a:t>الخطط الدفاعية في كرة القدم</a:t>
            </a:r>
            <a:r>
              <a:rPr lang="en-US" dirty="0"/>
              <a:t/>
            </a:r>
            <a:br>
              <a:rPr lang="en-US" dirty="0"/>
            </a:br>
            <a:r>
              <a:rPr lang="en-US" dirty="0"/>
              <a:t/>
            </a:r>
            <a:br>
              <a:rPr lang="en-US" dirty="0"/>
            </a:br>
            <a:r>
              <a:rPr lang="ar-SA" dirty="0"/>
              <a:t>كل اللاعبين الأحد عشر على أرضية الملعب لديهم أدوار دفاعية , هذه الأدوار تختلف حسب موقع اللاعب في الملعب و حسب الأسلوب التكتيكي المتبع أيضاً</a:t>
            </a:r>
            <a:r>
              <a:rPr lang="en-US" dirty="0"/>
              <a:t> .</a:t>
            </a:r>
            <a:br>
              <a:rPr lang="en-US" dirty="0"/>
            </a:br>
            <a:r>
              <a:rPr lang="en-US" dirty="0"/>
              <a:t/>
            </a:r>
            <a:br>
              <a:rPr lang="en-US" dirty="0"/>
            </a:br>
            <a:r>
              <a:rPr lang="ar-SA" dirty="0"/>
              <a:t>و بشكل عام , هناك طريقتين لتنفيذ التكتيكات الدفاعية وهما : دفاع المنطقة , و الدفاع رجل لرجل</a:t>
            </a:r>
            <a:r>
              <a:rPr lang="en-US" dirty="0"/>
              <a:t> .</a:t>
            </a:r>
            <a:br>
              <a:rPr lang="en-US" dirty="0"/>
            </a:br>
            <a:r>
              <a:rPr lang="en-US" dirty="0"/>
              <a:t/>
            </a:r>
            <a:br>
              <a:rPr lang="en-US" dirty="0"/>
            </a:br>
            <a:r>
              <a:rPr lang="ar-SA" dirty="0"/>
              <a:t>في دفاع المنطقة , لاعبي الدفاع يتحركون بالتنسيق فيما بينهم , أما الدفاع رجل لرجل , لاعبي الدفاع يتحركون طبقاً لتحركات لاعبي الفريق الخصم</a:t>
            </a:r>
            <a:r>
              <a:rPr lang="en-US" dirty="0"/>
              <a:t> .</a:t>
            </a:r>
            <a:br>
              <a:rPr lang="en-US" dirty="0"/>
            </a:br>
            <a:r>
              <a:rPr lang="en-US" dirty="0"/>
              <a:t/>
            </a:r>
            <a:br>
              <a:rPr lang="en-US" dirty="0"/>
            </a:br>
            <a:r>
              <a:rPr lang="ar-SA" dirty="0"/>
              <a:t>يُمكن تطبيق الطريقتين في وجود لاعبي دفاع لهم الحرية في التحرك , </a:t>
            </a:r>
            <a:r>
              <a:rPr lang="ar-SA" dirty="0" err="1"/>
              <a:t>بالاضافة</a:t>
            </a:r>
            <a:r>
              <a:rPr lang="ar-SA" dirty="0"/>
              <a:t> الى وجود مؤهلات كافية تؤهلهم لمجاراة هجوم الفريق الخصم بكلا الطريقتين</a:t>
            </a:r>
            <a:r>
              <a:rPr lang="en-US" dirty="0"/>
              <a:t>.</a:t>
            </a:r>
            <a:br>
              <a:rPr lang="en-US" dirty="0"/>
            </a:br>
            <a:r>
              <a:rPr lang="en-US" dirty="0"/>
              <a:t/>
            </a:r>
            <a:br>
              <a:rPr lang="en-US" dirty="0"/>
            </a:br>
            <a:r>
              <a:rPr lang="en-US" dirty="0"/>
              <a:t>_______________________________________________</a:t>
            </a:r>
            <a:br>
              <a:rPr lang="en-US" dirty="0"/>
            </a:br>
            <a:r>
              <a:rPr lang="en-US" dirty="0"/>
              <a:t/>
            </a:r>
            <a:br>
              <a:rPr lang="en-US" dirty="0"/>
            </a:br>
            <a:r>
              <a:rPr lang="en-US" dirty="0"/>
              <a:t/>
            </a:r>
            <a:br>
              <a:rPr lang="en-US" dirty="0"/>
            </a:br>
            <a:r>
              <a:rPr lang="en-US" dirty="0"/>
              <a:t/>
            </a:r>
            <a:br>
              <a:rPr lang="en-US" dirty="0"/>
            </a:br>
            <a:r>
              <a:rPr lang="en-US" dirty="0"/>
              <a:t>- </a:t>
            </a:r>
            <a:r>
              <a:rPr lang="ar-SA" dirty="0"/>
              <a:t>المدافع الأول , الثاني و الثالث</a:t>
            </a:r>
            <a:r>
              <a:rPr lang="en-US" dirty="0"/>
              <a:t/>
            </a:r>
            <a:br>
              <a:rPr lang="en-US" dirty="0"/>
            </a:br>
            <a:r>
              <a:rPr lang="en-US" dirty="0"/>
              <a:t/>
            </a:r>
            <a:br>
              <a:rPr lang="en-US" dirty="0"/>
            </a:br>
            <a:r>
              <a:rPr lang="ar-SA" dirty="0"/>
              <a:t>المدافع الأول :هو صاحب المسؤولية الأساسية لمواجهة لاعب الخصم الذي لديه الكرة , وعليه اعتراضه أو منعه من تنفيذ تمريرة خطيرة. الثواني الأولى من لحظة فقدان الفريق للكرة هي ثواني مهمة جداً حيث يكون التنظيم الدفاعي سيئاً و مشتتاً. المدافع الأول الحكيم هو من يستطيع تأخير الهجمة </a:t>
            </a:r>
            <a:r>
              <a:rPr lang="ar-SA" dirty="0" err="1"/>
              <a:t>لاعطاء</a:t>
            </a:r>
            <a:r>
              <a:rPr lang="ar-SA" dirty="0"/>
              <a:t> فرصة لباقي زملائه </a:t>
            </a:r>
            <a:r>
              <a:rPr lang="ar-SA" dirty="0" err="1"/>
              <a:t>لاعادة</a:t>
            </a:r>
            <a:r>
              <a:rPr lang="ar-SA" dirty="0"/>
              <a:t> التنظيم في الخطوط الخلفية</a:t>
            </a:r>
            <a:r>
              <a:rPr lang="en-US" dirty="0"/>
              <a:t>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t>
            </a:r>
            <a:r>
              <a:rPr lang="ar-SA" dirty="0"/>
              <a:t>دفاع المنطقة</a:t>
            </a:r>
            <a:r>
              <a:rPr lang="en-US" dirty="0"/>
              <a:t> "</a:t>
            </a:r>
            <a:br>
              <a:rPr lang="en-US" dirty="0"/>
            </a:br>
            <a:r>
              <a:rPr lang="en-US" dirty="0"/>
              <a:t/>
            </a:r>
            <a:br>
              <a:rPr lang="en-US" dirty="0"/>
            </a:br>
            <a:r>
              <a:rPr lang="ar-SA" dirty="0"/>
              <a:t>المدافع الأول: هو المدافع الأقرب للاعب الخصم الذي لديه الكرة , يكون في النصف الدفاعي لملعب فريقه ولا يقوم بالكثير من المهام الهجومية . ويجب عليه أن يحافظ </a:t>
            </a:r>
            <a:endParaRPr lang="ar-IQ" dirty="0"/>
          </a:p>
        </p:txBody>
      </p:sp>
    </p:spTree>
    <p:extLst>
      <p:ext uri="{BB962C8B-B14F-4D97-AF65-F5344CB8AC3E}">
        <p14:creationId xmlns:p14="http://schemas.microsoft.com/office/powerpoint/2010/main" val="3845685259"/>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r>
              <a:rPr lang="ar-SA" dirty="0"/>
              <a:t>على المسافة المثالية بينه وبين اللاعب الذي يمتلك الكرة , هذه المسافة تقدر في بعض الأحيان بـ 2 متر . البعض يقدر المسافة على حسب التنظيم الدفاعي , وفي المحصلة يجب أن يحرص المدافع الأول على تقدير مسافة جيدة تمنع اللاعب الذي بحوزته الكرة من الخصم من الركض باتجاه منطقة الدفاع , ومحاولة منع أي تمريرة خطيرة كذلك حتى يضمن المدافع الأول عودة التنظيم الدفاعي حتى تقل خطورة الهجمة . ويجب ملاحظة أنه في حال قرر المدافع الأول اعتراض الخصم بقطع الكرة أو الانزلاق فإنه يزيد بذلك فرصة لاعب الخصم من المرور منه والاستمرار بالركض بالكرة نحو منطقة الجزاء أو تمريرها الى لاعب في وضعية أخرى أفضل , وبالتالي خلق خطورة على المرمى</a:t>
            </a:r>
            <a:r>
              <a:rPr lang="en-US" dirty="0"/>
              <a:t>.</a:t>
            </a:r>
            <a:br>
              <a:rPr lang="en-US" dirty="0"/>
            </a:br>
            <a:r>
              <a:rPr lang="en-US" dirty="0"/>
              <a:t/>
            </a:r>
            <a:br>
              <a:rPr lang="en-US" dirty="0"/>
            </a:br>
            <a:r>
              <a:rPr lang="en-US" dirty="0"/>
              <a:t/>
            </a:r>
            <a:br>
              <a:rPr lang="en-US" dirty="0"/>
            </a:br>
            <a:r>
              <a:rPr lang="en-US" dirty="0"/>
              <a:t/>
            </a:r>
            <a:br>
              <a:rPr lang="en-US" dirty="0"/>
            </a:br>
            <a:r>
              <a:rPr lang="ar-SA" dirty="0"/>
              <a:t>يجب أن يلاحظ أيضاً أن لاعب الفريق الخصم الذي بحوزته الكرة سوف يتجه الى أقصر الطرق المؤدية الى منطقة الجزاء , لذلك يجب مراعاة محاولة ابقاء سير الهجمة في منطقة وسط الميدان , واذا لم يتسن تنظيم الخطوط الدفاعية فإنه يفضل تسيير الهجمة الى أحد خطي التماس</a:t>
            </a:r>
            <a:r>
              <a:rPr lang="en-US" dirty="0"/>
              <a:t>.</a:t>
            </a:r>
            <a:br>
              <a:rPr lang="en-US" dirty="0"/>
            </a:br>
            <a:endParaRPr lang="ar-IQ" dirty="0"/>
          </a:p>
        </p:txBody>
      </p:sp>
    </p:spTree>
    <p:extLst>
      <p:ext uri="{BB962C8B-B14F-4D97-AF65-F5344CB8AC3E}">
        <p14:creationId xmlns:p14="http://schemas.microsoft.com/office/powerpoint/2010/main" val="3509886662"/>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764704"/>
            <a:ext cx="6777317" cy="5067925"/>
          </a:xfrm>
        </p:spPr>
        <p:txBody>
          <a:bodyPr>
            <a:normAutofit fontScale="92500" lnSpcReduction="20000"/>
          </a:bodyPr>
          <a:lstStyle/>
          <a:p>
            <a:r>
              <a:rPr lang="ar-SA" dirty="0">
                <a:solidFill>
                  <a:srgbClr val="000103"/>
                </a:solidFill>
                <a:ea typeface="Times New Roman"/>
              </a:rPr>
              <a:t>المدافع الثاني :هو المدافع الذي يقوم بتأمين المدافع الأول في حال تمكن لاعب الخصم من تخطيه , في هذه الحالة يُصبح هو المدافع الأول , و يأخذ أحد لاعبي الدفاع الآخرين موقع المدافع الثاني . يجب على لاعبي خط الدفاع أن يكونوا منظمين و مستوعبين للعمليات الدفاعية حتى يتمكنوا من اتمام عمليات التحويل بين المدافع الأول , الثاني و الثالث و بسرعة</a:t>
            </a:r>
            <a:r>
              <a:rPr lang="en-US" dirty="0">
                <a:solidFill>
                  <a:srgbClr val="000103"/>
                </a:solidFill>
                <a:latin typeface="Tahoma"/>
                <a:ea typeface="Times New Roman"/>
              </a:rPr>
              <a:t>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ar-SA" dirty="0">
                <a:solidFill>
                  <a:srgbClr val="000103"/>
                </a:solidFill>
                <a:latin typeface="Tahoma"/>
                <a:ea typeface="Times New Roman"/>
              </a:rPr>
              <a:t>المسافة المقدرة التي يجب أن تتوفر بين المدافع الأول و المدافع الثاني هي 6 أمتار , لكنها أيضاً تتفاوت و بقوة من حالة الى حالة . والعامل المهم في هذه المسافة سرعة لاعب الخصم , اذا كان سريعاً فيجب أن تكون المسافة أكبر . أما اذا كان قليل التحرك و بطيء فإن المدافع الأول و الثاني يتحدان و يعملان معاً كمدافع أول</a:t>
            </a:r>
            <a:r>
              <a:rPr lang="en-US" dirty="0">
                <a:solidFill>
                  <a:srgbClr val="000103"/>
                </a:solidFill>
                <a:latin typeface="Tahoma"/>
                <a:ea typeface="Times New Roman"/>
              </a:rPr>
              <a:t>.</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endParaRPr lang="ar-IQ" dirty="0"/>
          </a:p>
        </p:txBody>
      </p:sp>
    </p:spTree>
    <p:extLst>
      <p:ext uri="{BB962C8B-B14F-4D97-AF65-F5344CB8AC3E}">
        <p14:creationId xmlns:p14="http://schemas.microsoft.com/office/powerpoint/2010/main" val="588220223"/>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476672"/>
            <a:ext cx="6777317" cy="5237169"/>
          </a:xfrm>
        </p:spPr>
        <p:txBody>
          <a:bodyPr>
            <a:normAutofit lnSpcReduction="10000"/>
          </a:bodyPr>
          <a:lstStyle/>
          <a:p>
            <a:pPr lvl="0">
              <a:buClr>
                <a:srgbClr val="94C600"/>
              </a:buClr>
            </a:pPr>
            <a:r>
              <a:rPr lang="ar-SA" sz="1500" dirty="0">
                <a:solidFill>
                  <a:srgbClr val="000103"/>
                </a:solidFill>
                <a:ea typeface="Times New Roman"/>
              </a:rPr>
              <a:t>المدافع الأول و الثاني لا يختلفان في الأدوار أثناء تطبيق دفاع المنطقة أو طريقة رجل لرجل , لكن المدافع الثالث لديه أدوار مختلفة في أثناء تطبيق أحد الطريقتين . أما طريقة التنظيم بين المدافع الأول و الثاني و الثالث فهي تختلف على حسب الرسم التشكيلي المتبع</a:t>
            </a:r>
            <a:r>
              <a:rPr lang="en-US" sz="1500" dirty="0">
                <a:solidFill>
                  <a:srgbClr val="000103"/>
                </a:solidFill>
                <a:latin typeface="Tahoma"/>
                <a:ea typeface="Times New Roman"/>
              </a:rPr>
              <a:t>.</a:t>
            </a:r>
            <a:br>
              <a:rPr lang="en-US" sz="1500" dirty="0">
                <a:solidFill>
                  <a:srgbClr val="000103"/>
                </a:solidFill>
                <a:latin typeface="Tahoma"/>
                <a:ea typeface="Times New Roman"/>
              </a:rPr>
            </a:br>
            <a:r>
              <a:rPr lang="en-US" sz="1500" dirty="0">
                <a:solidFill>
                  <a:srgbClr val="000103"/>
                </a:solidFill>
                <a:latin typeface="Tahoma"/>
                <a:ea typeface="Times New Roman"/>
              </a:rPr>
              <a:t/>
            </a:r>
            <a:br>
              <a:rPr lang="en-US" sz="1500" dirty="0">
                <a:solidFill>
                  <a:srgbClr val="000103"/>
                </a:solidFill>
                <a:latin typeface="Tahoma"/>
                <a:ea typeface="Times New Roman"/>
              </a:rPr>
            </a:br>
            <a:r>
              <a:rPr lang="en-US" sz="1500" dirty="0">
                <a:solidFill>
                  <a:srgbClr val="000103"/>
                </a:solidFill>
                <a:latin typeface="Tahoma"/>
                <a:ea typeface="Times New Roman"/>
              </a:rPr>
              <a:t>_______________________________________________</a:t>
            </a:r>
            <a:br>
              <a:rPr lang="en-US" sz="1500" dirty="0">
                <a:solidFill>
                  <a:srgbClr val="000103"/>
                </a:solidFill>
                <a:latin typeface="Tahoma"/>
                <a:ea typeface="Times New Roman"/>
              </a:rPr>
            </a:br>
            <a:r>
              <a:rPr lang="en-US" sz="1500" dirty="0">
                <a:solidFill>
                  <a:srgbClr val="000103"/>
                </a:solidFill>
                <a:latin typeface="Tahoma"/>
                <a:ea typeface="Times New Roman"/>
              </a:rPr>
              <a:t/>
            </a:r>
            <a:br>
              <a:rPr lang="en-US" sz="1500" dirty="0">
                <a:solidFill>
                  <a:srgbClr val="000103"/>
                </a:solidFill>
                <a:latin typeface="Tahoma"/>
                <a:ea typeface="Times New Roman"/>
              </a:rPr>
            </a:br>
            <a:r>
              <a:rPr lang="en-US" sz="1500" dirty="0">
                <a:solidFill>
                  <a:srgbClr val="000103"/>
                </a:solidFill>
                <a:latin typeface="Tahoma"/>
                <a:ea typeface="Times New Roman"/>
              </a:rPr>
              <a:t/>
            </a:r>
            <a:br>
              <a:rPr lang="en-US" sz="1500" dirty="0">
                <a:solidFill>
                  <a:srgbClr val="000103"/>
                </a:solidFill>
                <a:latin typeface="Tahoma"/>
                <a:ea typeface="Times New Roman"/>
              </a:rPr>
            </a:br>
            <a:r>
              <a:rPr lang="en-US" sz="1500" dirty="0">
                <a:solidFill>
                  <a:srgbClr val="000103"/>
                </a:solidFill>
                <a:latin typeface="Tahoma"/>
                <a:ea typeface="Times New Roman"/>
              </a:rPr>
              <a:t/>
            </a:r>
            <a:br>
              <a:rPr lang="en-US" sz="1500" dirty="0">
                <a:solidFill>
                  <a:srgbClr val="000103"/>
                </a:solidFill>
                <a:latin typeface="Tahoma"/>
                <a:ea typeface="Times New Roman"/>
              </a:rPr>
            </a:br>
            <a:r>
              <a:rPr lang="en-US" sz="1500" dirty="0">
                <a:solidFill>
                  <a:srgbClr val="000103"/>
                </a:solidFill>
                <a:latin typeface="Tahoma"/>
                <a:ea typeface="Times New Roman"/>
              </a:rPr>
              <a:t>- </a:t>
            </a:r>
            <a:r>
              <a:rPr lang="ar-SA" sz="1500" dirty="0">
                <a:solidFill>
                  <a:srgbClr val="000103"/>
                </a:solidFill>
                <a:latin typeface="Tahoma"/>
                <a:ea typeface="Times New Roman"/>
              </a:rPr>
              <a:t>تشكيل خطوط ضغط في دفاع المنطقة</a:t>
            </a:r>
            <a:r>
              <a:rPr lang="en-US" sz="1500" dirty="0">
                <a:solidFill>
                  <a:srgbClr val="000103"/>
                </a:solidFill>
                <a:latin typeface="Tahoma"/>
                <a:ea typeface="Times New Roman"/>
              </a:rPr>
              <a:t/>
            </a:r>
            <a:br>
              <a:rPr lang="en-US" sz="1500" dirty="0">
                <a:solidFill>
                  <a:srgbClr val="000103"/>
                </a:solidFill>
                <a:latin typeface="Tahoma"/>
                <a:ea typeface="Times New Roman"/>
              </a:rPr>
            </a:br>
            <a:r>
              <a:rPr lang="en-US" sz="1500" dirty="0">
                <a:solidFill>
                  <a:srgbClr val="000103"/>
                </a:solidFill>
                <a:latin typeface="Tahoma"/>
                <a:ea typeface="Times New Roman"/>
              </a:rPr>
              <a:t/>
            </a:r>
            <a:br>
              <a:rPr lang="en-US" sz="1500" dirty="0">
                <a:solidFill>
                  <a:srgbClr val="000103"/>
                </a:solidFill>
                <a:latin typeface="Tahoma"/>
                <a:ea typeface="Times New Roman"/>
              </a:rPr>
            </a:br>
            <a:r>
              <a:rPr lang="ar-SA" sz="1500" dirty="0">
                <a:solidFill>
                  <a:srgbClr val="000103"/>
                </a:solidFill>
                <a:latin typeface="Tahoma"/>
                <a:ea typeface="Times New Roman"/>
              </a:rPr>
              <a:t>المدافعين الثاني و الثالث ولاعبي خط الوسط ينظمون خطين في منطقة وسط ملعب الفريق </a:t>
            </a:r>
            <a:r>
              <a:rPr lang="ar-SA" sz="1500" dirty="0" err="1">
                <a:solidFill>
                  <a:srgbClr val="000103"/>
                </a:solidFill>
                <a:latin typeface="Tahoma"/>
                <a:ea typeface="Times New Roman"/>
              </a:rPr>
              <a:t>ليكونون</a:t>
            </a:r>
            <a:r>
              <a:rPr lang="ar-SA" sz="1500" dirty="0">
                <a:solidFill>
                  <a:srgbClr val="000103"/>
                </a:solidFill>
                <a:latin typeface="Tahoma"/>
                <a:ea typeface="Times New Roman"/>
              </a:rPr>
              <a:t> بذلك خط مدافع و خط وسط , خط الوسط المُشكل في دفاع المنطقة يُعتبر خط الدفاع الأول أو " الدرع الخارجي " لخط الدفاع الخلفي . ويجب أن يكون الخطين مستقيمان قدر الإمكان , أيضاً المدافع الأول وفي بعض الحالات المدافع الثاني ينطلقان لتشكيل ضغط قوي على اللاعب الذي يمتلك الكرة . الهدف من أن يكون الخطين مستقيمين قدر الإمكان هو منع المساحات في خلف المدافعين </a:t>
            </a:r>
            <a:r>
              <a:rPr lang="ar-SA" sz="1500" dirty="0" err="1">
                <a:solidFill>
                  <a:srgbClr val="000103"/>
                </a:solidFill>
                <a:latin typeface="Tahoma"/>
                <a:ea typeface="Times New Roman"/>
              </a:rPr>
              <a:t>بالإعتماد</a:t>
            </a:r>
            <a:r>
              <a:rPr lang="ar-SA" sz="1500" dirty="0">
                <a:solidFill>
                  <a:srgbClr val="000103"/>
                </a:solidFill>
                <a:latin typeface="Tahoma"/>
                <a:ea typeface="Times New Roman"/>
              </a:rPr>
              <a:t> على مصيدة التسلل. أيضاً قد يلجأ بعض اللاعبين من الخصوم على سبيل المثال في التقدم بالكرة الى المناطق الخطرة على الفريق , هؤلاء اللاعبين يجب مراقبتهم جيداً . ويمكن أن يُطبق الدفاع رجل لرجل من منطلق أنه يجب مراقبة لاعبي الهجوم طوال الوقت </a:t>
            </a:r>
            <a:r>
              <a:rPr lang="ar-SA" sz="1500" dirty="0" err="1">
                <a:solidFill>
                  <a:srgbClr val="000103"/>
                </a:solidFill>
                <a:latin typeface="Tahoma"/>
                <a:ea typeface="Times New Roman"/>
              </a:rPr>
              <a:t>بالاضافة</a:t>
            </a:r>
            <a:r>
              <a:rPr lang="ar-SA" sz="1500" dirty="0">
                <a:solidFill>
                  <a:srgbClr val="000103"/>
                </a:solidFill>
                <a:latin typeface="Tahoma"/>
                <a:ea typeface="Times New Roman"/>
              </a:rPr>
              <a:t> الى الاستمرار في تطبيق نظام دفاع المنطقة . أي أنه من الممكن جداً رؤية الطريقتين الدفاعيتين يطبقان بجانب بعضهما البعض</a:t>
            </a:r>
            <a:r>
              <a:rPr lang="en-US" sz="1500" dirty="0">
                <a:solidFill>
                  <a:srgbClr val="000103"/>
                </a:solidFill>
                <a:latin typeface="Tahoma"/>
                <a:ea typeface="Times New Roman"/>
              </a:rPr>
              <a:t>.</a:t>
            </a:r>
            <a:br>
              <a:rPr lang="en-US" sz="1500" dirty="0">
                <a:solidFill>
                  <a:srgbClr val="000103"/>
                </a:solidFill>
                <a:latin typeface="Tahoma"/>
                <a:ea typeface="Times New Roman"/>
              </a:rPr>
            </a:br>
            <a:endParaRPr lang="ar-IQ" sz="1500" dirty="0">
              <a:solidFill>
                <a:srgbClr val="3E3D2D"/>
              </a:solidFill>
            </a:endParaRPr>
          </a:p>
          <a:p>
            <a:endParaRPr lang="ar-IQ" dirty="0"/>
          </a:p>
        </p:txBody>
      </p:sp>
    </p:spTree>
    <p:extLst>
      <p:ext uri="{BB962C8B-B14F-4D97-AF65-F5344CB8AC3E}">
        <p14:creationId xmlns:p14="http://schemas.microsoft.com/office/powerpoint/2010/main" val="2728571848"/>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764704"/>
            <a:ext cx="6777317" cy="5184576"/>
          </a:xfrm>
        </p:spPr>
        <p:txBody>
          <a:bodyPr>
            <a:normAutofit fontScale="77500" lnSpcReduction="20000"/>
          </a:bodyPr>
          <a:lstStyle/>
          <a:p>
            <a:r>
              <a:rPr lang="ar-SA" b="1" dirty="0"/>
              <a:t>3-ان تسمح الاماكن التي يتخذها المدافعون بان يراقب</a:t>
            </a:r>
            <a:endParaRPr lang="en-US" dirty="0"/>
          </a:p>
          <a:p>
            <a:r>
              <a:rPr lang="ar-SA" b="1" dirty="0"/>
              <a:t> كل منهم مهاجما طبقا </a:t>
            </a:r>
            <a:r>
              <a:rPr lang="ar-SA" b="1" dirty="0" err="1"/>
              <a:t>لاولويات</a:t>
            </a:r>
            <a:r>
              <a:rPr lang="ar-SA" b="1" dirty="0"/>
              <a:t> خطورته ..</a:t>
            </a:r>
            <a:endParaRPr lang="en-US" dirty="0"/>
          </a:p>
          <a:p>
            <a:r>
              <a:rPr lang="ar-SA" b="1" dirty="0"/>
              <a:t> </a:t>
            </a:r>
            <a:endParaRPr lang="en-US" dirty="0"/>
          </a:p>
          <a:p>
            <a:r>
              <a:rPr lang="ar-SA" b="1" dirty="0"/>
              <a:t>النقاط الفنية التي يجب ان يركز عليها المدرب</a:t>
            </a:r>
            <a:endParaRPr lang="en-US" dirty="0"/>
          </a:p>
          <a:p>
            <a:r>
              <a:rPr lang="ar-SA" b="1" dirty="0"/>
              <a:t> اثناء التدريب على العمق في الدفاع</a:t>
            </a:r>
            <a:endParaRPr lang="en-US" dirty="0"/>
          </a:p>
          <a:p>
            <a:r>
              <a:rPr lang="ar-SA" b="1" dirty="0"/>
              <a:t> </a:t>
            </a:r>
            <a:endParaRPr lang="en-US" dirty="0"/>
          </a:p>
          <a:p>
            <a:r>
              <a:rPr lang="ar-SA" b="1" dirty="0"/>
              <a:t>1-ان يتخذ لاعبو الفريق او المجموعة المباشرة على الكرة مستويات عرضية وطولية مختلفة </a:t>
            </a:r>
            <a:r>
              <a:rPr lang="ar-SA" b="1" dirty="0" err="1"/>
              <a:t>وبابعاد</a:t>
            </a:r>
            <a:r>
              <a:rPr lang="ar-SA" b="1" dirty="0"/>
              <a:t> مناسبة حتى يتحقق مكان مناسب لكل منهم يمكن منه الانطلاق لسند (مساعدة )</a:t>
            </a:r>
            <a:endParaRPr lang="en-US" dirty="0"/>
          </a:p>
          <a:p>
            <a:r>
              <a:rPr lang="ar-SA" b="1" dirty="0"/>
              <a:t> </a:t>
            </a:r>
            <a:endParaRPr lang="en-US" dirty="0"/>
          </a:p>
          <a:p>
            <a:r>
              <a:rPr lang="ar-SA" b="1" dirty="0"/>
              <a:t>2- ان توزع المساحات في المنطقة المراد الدفاع عنها على اللاعبين طبقا </a:t>
            </a:r>
            <a:r>
              <a:rPr lang="ar-SA" b="1" dirty="0" err="1"/>
              <a:t>لاهمية</a:t>
            </a:r>
            <a:r>
              <a:rPr lang="ar-SA" b="1" dirty="0"/>
              <a:t> هذه المساحات بحي يستطيع كل منهم الدفاع عن منطقة محددة</a:t>
            </a:r>
            <a:endParaRPr lang="en-US" dirty="0"/>
          </a:p>
          <a:p>
            <a:r>
              <a:rPr lang="ar-SA" b="1" dirty="0"/>
              <a:t> </a:t>
            </a:r>
            <a:endParaRPr lang="en-US" dirty="0"/>
          </a:p>
          <a:p>
            <a:r>
              <a:rPr lang="ar-SA" b="1" dirty="0"/>
              <a:t>3- مراقبة كل لاعب مدافع للاعب مهاجم منافس طبقا </a:t>
            </a:r>
            <a:r>
              <a:rPr lang="ar-SA" b="1" dirty="0" err="1"/>
              <a:t>لاولويات</a:t>
            </a:r>
            <a:r>
              <a:rPr lang="ar-SA" b="1" dirty="0"/>
              <a:t> خطورته.</a:t>
            </a:r>
            <a:endParaRPr lang="en-US" dirty="0"/>
          </a:p>
          <a:p>
            <a:r>
              <a:rPr lang="en-US" dirty="0"/>
              <a:t> </a:t>
            </a:r>
          </a:p>
          <a:p>
            <a:endParaRPr lang="ar-IQ" dirty="0"/>
          </a:p>
        </p:txBody>
      </p:sp>
    </p:spTree>
    <p:extLst>
      <p:ext uri="{BB962C8B-B14F-4D97-AF65-F5344CB8AC3E}">
        <p14:creationId xmlns:p14="http://schemas.microsoft.com/office/powerpoint/2010/main" val="614595985"/>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87624" y="836712"/>
            <a:ext cx="6777317" cy="5184576"/>
          </a:xfrm>
        </p:spPr>
        <p:txBody>
          <a:bodyPr>
            <a:normAutofit lnSpcReduction="10000"/>
          </a:bodyPr>
          <a:lstStyle/>
          <a:p>
            <a:r>
              <a:rPr lang="ar-SA" dirty="0">
                <a:solidFill>
                  <a:srgbClr val="000103"/>
                </a:solidFill>
                <a:ea typeface="Times New Roman"/>
              </a:rPr>
              <a:t>أما عدد اللاعبين في خطي الضغط يعتمد على الرسم </a:t>
            </a:r>
            <a:r>
              <a:rPr lang="ar-SA" dirty="0" err="1">
                <a:solidFill>
                  <a:srgbClr val="000103"/>
                </a:solidFill>
                <a:ea typeface="Times New Roman"/>
              </a:rPr>
              <a:t>الخططي</a:t>
            </a:r>
            <a:r>
              <a:rPr lang="ar-SA" dirty="0">
                <a:solidFill>
                  <a:srgbClr val="000103"/>
                </a:solidFill>
                <a:ea typeface="Times New Roman"/>
              </a:rPr>
              <a:t> الذي يعتمده الفريق . ففي بعض التشكيلات نجد لاعب خط وسط دفاعي ( ارتكاز ) مهمته وقف المهاجمين بين هذين الخطين</a:t>
            </a:r>
            <a:r>
              <a:rPr lang="en-US" dirty="0">
                <a:solidFill>
                  <a:srgbClr val="000103"/>
                </a:solidFill>
                <a:latin typeface="Tahoma"/>
                <a:ea typeface="Times New Roman"/>
              </a:rPr>
              <a:t>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ar-SA" dirty="0">
                <a:solidFill>
                  <a:srgbClr val="000103"/>
                </a:solidFill>
                <a:latin typeface="Tahoma"/>
                <a:ea typeface="Times New Roman"/>
              </a:rPr>
              <a:t>خطي الضغط يتحركان على حسب تواجد الكرة , و المدافع " المدافعين " الثالث يجب أن يبقوا متقاربين في مسافة معقولة من بعضهم البعض على حسب انتشار اللاعبين المهاجمين من الفريق الخصم</a:t>
            </a:r>
            <a:r>
              <a:rPr lang="en-US" dirty="0">
                <a:solidFill>
                  <a:srgbClr val="000103"/>
                </a:solidFill>
                <a:latin typeface="Tahoma"/>
                <a:ea typeface="Times New Roman"/>
              </a:rPr>
              <a:t>.</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endParaRPr lang="ar-IQ" dirty="0"/>
          </a:p>
        </p:txBody>
      </p:sp>
    </p:spTree>
    <p:extLst>
      <p:ext uri="{BB962C8B-B14F-4D97-AF65-F5344CB8AC3E}">
        <p14:creationId xmlns:p14="http://schemas.microsoft.com/office/powerpoint/2010/main" val="1886236310"/>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620688"/>
            <a:ext cx="6777317" cy="5211941"/>
          </a:xfrm>
        </p:spPr>
        <p:txBody>
          <a:bodyPr>
            <a:normAutofit fontScale="70000" lnSpcReduction="20000"/>
          </a:bodyPr>
          <a:lstStyle/>
          <a:p>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t>
            </a:r>
            <a:r>
              <a:rPr lang="ar-SA" dirty="0">
                <a:solidFill>
                  <a:srgbClr val="000103"/>
                </a:solidFill>
                <a:latin typeface="Tahoma"/>
                <a:ea typeface="Times New Roman"/>
              </a:rPr>
              <a:t>اغلاق العمق الدفاعي</a:t>
            </a: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ar-SA" dirty="0">
                <a:solidFill>
                  <a:srgbClr val="000103"/>
                </a:solidFill>
                <a:latin typeface="Tahoma"/>
                <a:ea typeface="Times New Roman"/>
              </a:rPr>
              <a:t>المسافة بين خطي الدفاع و الوسط يفترض أن تبقى ثابتة و هي مقدرة بحدود 15 متر . اذا زادت المسافة و تراجع خط الدفاع و في ظل عدم وجود ضغط على المنافس الذي يمتلك لكرة , كل ذلك يؤدي الى عمل خطورة في العمق و يمكن عمل تمريرات بينية خطيرة. أما في تقليل المسافة الى أقل من 15 متر , فإن ذلك يُشكل ضغط على المنافس . وفي حال اقترابهم أكثر من منطقة الجزاء , يجب على المدافعين أن يطلبوا اقتراب لاعبي خط الوسط منهم</a:t>
            </a:r>
            <a:r>
              <a:rPr lang="en-US" dirty="0">
                <a:solidFill>
                  <a:srgbClr val="000103"/>
                </a:solidFill>
                <a:latin typeface="Tahoma"/>
                <a:ea typeface="Times New Roman"/>
              </a:rPr>
              <a:t>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ar-SA" dirty="0">
                <a:solidFill>
                  <a:srgbClr val="000103"/>
                </a:solidFill>
                <a:latin typeface="Tahoma"/>
                <a:ea typeface="Times New Roman"/>
              </a:rPr>
              <a:t>عندما يكون التنظيم الدفاعي في العمق جيداً , لن يجد خط الدفاع نفسه محتاجاً للكثير من الخدمات من خط الوسط بسبب تشتتهم كلما مرت فترات المباراة دون أن يستطيع المنافس اختراقهم . كذلك مع زيادة الضغط على مهاجمي الفريق الخصم , فإن التعب و الإرهاق قد يأخذ الكثير منهم , و يمكن أن تصبح خطوط الفريق الخصم متباعدة مما يشكل فرصة ممتازة لبدء هجمات منظمة خطيرة على الخصم باستخدام الطرق السابقة في التكتيكات الهجومية أو حتى البدء في تنظيم عدة هجمات مرتدة</a:t>
            </a:r>
            <a:r>
              <a:rPr lang="en-US" dirty="0">
                <a:solidFill>
                  <a:srgbClr val="000103"/>
                </a:solidFill>
                <a:latin typeface="Tahoma"/>
                <a:ea typeface="Times New Roman"/>
              </a:rPr>
              <a:t>.</a:t>
            </a:r>
            <a:br>
              <a:rPr lang="en-US" dirty="0">
                <a:solidFill>
                  <a:srgbClr val="000103"/>
                </a:solidFill>
                <a:latin typeface="Tahoma"/>
                <a:ea typeface="Times New Roman"/>
              </a:rPr>
            </a:br>
            <a:endParaRPr lang="ar-IQ" dirty="0"/>
          </a:p>
        </p:txBody>
      </p:sp>
    </p:spTree>
    <p:extLst>
      <p:ext uri="{BB962C8B-B14F-4D97-AF65-F5344CB8AC3E}">
        <p14:creationId xmlns:p14="http://schemas.microsoft.com/office/powerpoint/2010/main" val="3929782708"/>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908720"/>
            <a:ext cx="6777317" cy="4923909"/>
          </a:xfrm>
        </p:spPr>
        <p:txBody>
          <a:bodyPr>
            <a:normAutofit fontScale="85000" lnSpcReduction="20000"/>
          </a:bodyPr>
          <a:lstStyle/>
          <a:p>
            <a:r>
              <a:rPr lang="en-US" dirty="0">
                <a:solidFill>
                  <a:srgbClr val="000103"/>
                </a:solidFill>
                <a:latin typeface="Tahoma"/>
                <a:ea typeface="Times New Roman"/>
              </a:rPr>
              <a:t>- </a:t>
            </a:r>
            <a:r>
              <a:rPr lang="ar-SA" dirty="0">
                <a:solidFill>
                  <a:srgbClr val="000103"/>
                </a:solidFill>
                <a:latin typeface="Tahoma"/>
                <a:ea typeface="Times New Roman"/>
              </a:rPr>
              <a:t>طريقة الدفاع رجل – لرجل</a:t>
            </a: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ar-SA" dirty="0">
                <a:solidFill>
                  <a:srgbClr val="000103"/>
                </a:solidFill>
                <a:latin typeface="Tahoma"/>
                <a:ea typeface="Times New Roman"/>
              </a:rPr>
              <a:t>في هذه الطريقة , اللاعب </a:t>
            </a:r>
            <a:r>
              <a:rPr lang="ar-SA" dirty="0" err="1">
                <a:solidFill>
                  <a:srgbClr val="000103"/>
                </a:solidFill>
                <a:latin typeface="Tahoma"/>
                <a:ea typeface="Times New Roman"/>
              </a:rPr>
              <a:t>الليبرو</a:t>
            </a:r>
            <a:r>
              <a:rPr lang="ar-SA" dirty="0">
                <a:solidFill>
                  <a:srgbClr val="000103"/>
                </a:solidFill>
                <a:latin typeface="Tahoma"/>
                <a:ea typeface="Times New Roman"/>
              </a:rPr>
              <a:t> ( القشاش ) هو لاعب متوسط الدفاع الحر , بمعنى أنه الوحيد الذي لا يقوم بمراقبة أي لاعب من الخصم . ويتواجد خلف باقي لاعبي خط الدفاع بحيث يقوم بتشتيت أي كرة يمكن أن تمر من باقي المدافعين بالإضافة الى أنه يُعطي عمق دفاعي أكبر . في هذه الحالات اللاعب </a:t>
            </a:r>
            <a:r>
              <a:rPr lang="ar-SA" dirty="0" err="1">
                <a:solidFill>
                  <a:srgbClr val="000103"/>
                </a:solidFill>
                <a:latin typeface="Tahoma"/>
                <a:ea typeface="Times New Roman"/>
              </a:rPr>
              <a:t>الليبرو</a:t>
            </a:r>
            <a:r>
              <a:rPr lang="ar-SA" dirty="0">
                <a:solidFill>
                  <a:srgbClr val="000103"/>
                </a:solidFill>
                <a:latin typeface="Tahoma"/>
                <a:ea typeface="Times New Roman"/>
              </a:rPr>
              <a:t> هو من يعطي التعليمات لباقي اللاعبين في التمركز ومراقبة الخصم . وهم من يعلمون أين يجب أن يتمركز الخط الخلفي في أي وقت</a:t>
            </a:r>
            <a:r>
              <a:rPr lang="en-US" dirty="0">
                <a:solidFill>
                  <a:srgbClr val="000103"/>
                </a:solidFill>
                <a:latin typeface="Tahoma"/>
                <a:ea typeface="Times New Roman"/>
              </a:rPr>
              <a:t>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en-US" dirty="0">
                <a:solidFill>
                  <a:srgbClr val="000103"/>
                </a:solidFill>
                <a:latin typeface="Tahoma"/>
                <a:ea typeface="Times New Roman"/>
              </a:rPr>
              <a:t/>
            </a:r>
            <a:br>
              <a:rPr lang="en-US" dirty="0">
                <a:solidFill>
                  <a:srgbClr val="000103"/>
                </a:solidFill>
                <a:latin typeface="Tahoma"/>
                <a:ea typeface="Times New Roman"/>
              </a:rPr>
            </a:br>
            <a:r>
              <a:rPr lang="ar-SA" dirty="0">
                <a:solidFill>
                  <a:srgbClr val="000103"/>
                </a:solidFill>
                <a:latin typeface="Tahoma"/>
                <a:ea typeface="Times New Roman"/>
              </a:rPr>
              <a:t>طريقة دفاع المنطقة لا تحتاج الى لاعب </a:t>
            </a:r>
            <a:r>
              <a:rPr lang="ar-SA" dirty="0" err="1">
                <a:solidFill>
                  <a:srgbClr val="000103"/>
                </a:solidFill>
                <a:latin typeface="Tahoma"/>
                <a:ea typeface="Times New Roman"/>
              </a:rPr>
              <a:t>ليبرو</a:t>
            </a:r>
            <a:r>
              <a:rPr lang="ar-SA" dirty="0">
                <a:solidFill>
                  <a:srgbClr val="000103"/>
                </a:solidFill>
                <a:latin typeface="Tahoma"/>
                <a:ea typeface="Times New Roman"/>
              </a:rPr>
              <a:t> , وبينما معظم الفريق حولت طريقة لعبها الدفاعية الى طريقة دفاع المنطقة , فإن لاعبي </a:t>
            </a:r>
            <a:r>
              <a:rPr lang="ar-SA" dirty="0" err="1">
                <a:solidFill>
                  <a:srgbClr val="000103"/>
                </a:solidFill>
                <a:latin typeface="Tahoma"/>
                <a:ea typeface="Times New Roman"/>
              </a:rPr>
              <a:t>الليبرو</a:t>
            </a:r>
            <a:r>
              <a:rPr lang="ar-SA" dirty="0">
                <a:solidFill>
                  <a:srgbClr val="000103"/>
                </a:solidFill>
                <a:latin typeface="Tahoma"/>
                <a:ea typeface="Times New Roman"/>
              </a:rPr>
              <a:t> أصبحوا نادرين هذه الأيام</a:t>
            </a:r>
            <a:r>
              <a:rPr lang="en-US" dirty="0">
                <a:solidFill>
                  <a:srgbClr val="000103"/>
                </a:solidFill>
                <a:latin typeface="Tahoma"/>
                <a:ea typeface="Times New Roman"/>
              </a:rPr>
              <a:t>.</a:t>
            </a:r>
            <a:br>
              <a:rPr lang="en-US" dirty="0">
                <a:solidFill>
                  <a:srgbClr val="000103"/>
                </a:solidFill>
                <a:latin typeface="Tahoma"/>
                <a:ea typeface="Times New Roman"/>
              </a:rPr>
            </a:br>
            <a:endParaRPr lang="ar-IQ" dirty="0"/>
          </a:p>
        </p:txBody>
      </p:sp>
    </p:spTree>
    <p:extLst>
      <p:ext uri="{BB962C8B-B14F-4D97-AF65-F5344CB8AC3E}">
        <p14:creationId xmlns:p14="http://schemas.microsoft.com/office/powerpoint/2010/main" val="2145506554"/>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284</Words>
  <Application>Microsoft Office PowerPoint</Application>
  <PresentationFormat>عرض على الشاشة (3:4)‏</PresentationFormat>
  <Paragraphs>27</Paragraphs>
  <Slides>8</Slides>
  <Notes>8</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أوستن</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DR.Ahmed Saker 2o1O</cp:lastModifiedBy>
  <cp:revision>1</cp:revision>
  <dcterms:created xsi:type="dcterms:W3CDTF">2018-12-17T18:24:42Z</dcterms:created>
  <dcterms:modified xsi:type="dcterms:W3CDTF">2018-12-17T18:26:19Z</dcterms:modified>
</cp:coreProperties>
</file>